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CC"/>
    <a:srgbClr val="66CCFF"/>
    <a:srgbClr val="0066CC"/>
    <a:srgbClr val="1E81C4"/>
    <a:srgbClr val="3A229E"/>
    <a:srgbClr val="9B9025"/>
    <a:srgbClr val="A50021"/>
    <a:srgbClr val="16A6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226" y="331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50"/>
      <c:depthPercent val="10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096591992923218"/>
          <c:w val="1"/>
          <c:h val="0.8870130782114356"/>
        </c:manualLayout>
      </c:layout>
      <c:pie3D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  <c:explosion val="32"/>
          </c:dPt>
          <c:dPt>
            <c:idx val="1"/>
            <c:bubble3D val="0"/>
            <c:explosion val="28"/>
            <c:spPr>
              <a:solidFill>
                <a:srgbClr val="66CCFF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bubble3D val="0"/>
            <c:explosion val="54"/>
            <c:spPr>
              <a:solidFill>
                <a:schemeClr val="accent5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bubble3D val="0"/>
            <c:spPr>
              <a:solidFill>
                <a:srgbClr val="0066CC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"/>
                  <c:y val="1.9757353349627787E-2"/>
                </c:manualLayout>
              </c:layout>
              <c:tx>
                <c:rich>
                  <a:bodyPr/>
                  <a:lstStyle/>
                  <a:p>
                    <a:r>
                      <a:rPr lang="ru-RU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Лицевые счета АДБ (с</a:t>
                    </a:r>
                    <a:r>
                      <a:rPr lang="ru-RU" sz="900" b="1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кодом типа бюджета «1» ф</a:t>
                    </a:r>
                    <a:r>
                      <a:rPr lang="ru-RU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едеральный бюджет) - 106 </a:t>
                    </a:r>
                    <a:r>
                      <a:rPr lang="ru-RU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ед</a:t>
                    </a:r>
                    <a:r>
                      <a:rPr lang="ru-RU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 (14%)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"/>
              <c:layout>
                <c:manualLayout>
                  <c:x val="3.6857488486449194E-2"/>
                  <c:y val="9.3935241763260874E-2"/>
                </c:manualLayout>
              </c:layout>
              <c:tx>
                <c:rich>
                  <a:bodyPr/>
                  <a:lstStyle/>
                  <a:p>
                    <a:r>
                      <a:rPr lang="ru-RU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Лицевые счета АДБ (с кодом типа бюджета «2» областной бюджет) - 71 ед. (9%)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2"/>
              <c:layout>
                <c:manualLayout>
                  <c:x val="8.9075400151947207E-3"/>
                  <c:y val="-0.27469285820094064"/>
                </c:manualLayout>
              </c:layout>
              <c:tx>
                <c:rich>
                  <a:bodyPr/>
                  <a:lstStyle/>
                  <a:p>
                    <a:r>
                      <a:rPr lang="ru-RU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Лицевые счета АДБ (с кодом типа бюджета «3» местный бюджет) 598 ед. (77%)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3"/>
              <c:layout>
                <c:manualLayout>
                  <c:x val="-0.21823686257082547"/>
                  <c:y val="-0.11874668246738017"/>
                </c:manualLayout>
              </c:layout>
              <c:tx>
                <c:rich>
                  <a:bodyPr/>
                  <a:lstStyle/>
                  <a:p>
                    <a:r>
                      <a:rPr lang="ru-RU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Лицевые счета АДБ (с кодом типа бюджета «4» ГВБФ) - 2 </a:t>
                    </a:r>
                    <a:r>
                      <a:rPr lang="ru-RU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ед.
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4"/>
              <c:layout>
                <c:manualLayout>
                  <c:x val="7.0971865016036639E-2"/>
                  <c:y val="-8.9282325112024594E-2"/>
                </c:manualLayout>
              </c:layout>
              <c:tx>
                <c:rich>
                  <a:bodyPr/>
                  <a:lstStyle/>
                  <a:p>
                    <a:r>
                      <a:rPr lang="ru-RU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Лицевые счета АДБ (с кодом типа бюджета «5»  ТВБФ)</a:t>
                    </a:r>
                    <a:r>
                      <a:rPr lang="ru-RU" sz="900" b="1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– 1ед. 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</c:dLbl>
            <c:txPr>
              <a:bodyPr/>
              <a:lstStyle/>
              <a:p>
                <a:pPr>
                  <a:defRPr sz="9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Лист1!$B$5:$B$9</c:f>
              <c:strCache>
                <c:ptCount val="5"/>
                <c:pt idx="0">
                  <c:v>Федерального уровня</c:v>
                </c:pt>
                <c:pt idx="1">
                  <c:v>Областного уровня</c:v>
                </c:pt>
                <c:pt idx="2">
                  <c:v>Местного уровня</c:v>
                </c:pt>
                <c:pt idx="3">
                  <c:v>ГВБФ</c:v>
                </c:pt>
                <c:pt idx="4">
                  <c:v>ТГВФ</c:v>
                </c:pt>
              </c:strCache>
            </c:strRef>
          </c:cat>
          <c:val>
            <c:numRef>
              <c:f>Лист1!$C$5:$C$9</c:f>
              <c:numCache>
                <c:formatCode>General</c:formatCode>
                <c:ptCount val="5"/>
                <c:pt idx="0">
                  <c:v>109</c:v>
                </c:pt>
                <c:pt idx="1">
                  <c:v>71</c:v>
                </c:pt>
                <c:pt idx="2">
                  <c:v>596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scene3d>
          <a:camera prst="orthographicFront"/>
          <a:lightRig rig="threePt" dir="t"/>
        </a:scene3d>
        <a:sp3d>
          <a:bevelT/>
        </a:sp3d>
      </c:spPr>
    </c:plotArea>
    <c:plotVisOnly val="1"/>
    <c:dispBlanksAs val="gap"/>
    <c:showDLblsOverMax val="0"/>
  </c:chart>
  <c:spPr>
    <a:solidFill>
      <a:schemeClr val="accent1">
        <a:lumMod val="20000"/>
        <a:lumOff val="80000"/>
      </a:schemeClr>
    </a:solidFill>
    <a:effectLst>
      <a:outerShdw blurRad="50800" dist="38100" dir="5400000" algn="t" rotWithShape="0">
        <a:prstClr val="black">
          <a:alpha val="40000"/>
        </a:prstClr>
      </a:outerShdw>
    </a:effectLst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view3D>
      <c:rotX val="0"/>
      <c:rotY val="0"/>
      <c:depthPercent val="20"/>
      <c:rAngAx val="0"/>
      <c:perspective val="200"/>
    </c:view3D>
    <c:floor>
      <c:thickness val="0"/>
    </c:floor>
    <c:sideWall>
      <c:thickness val="0"/>
      <c:spPr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c:spPr>
    </c:sideWall>
    <c:backWall>
      <c:thickness val="0"/>
      <c:spPr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c:spPr>
    </c:backWall>
    <c:plotArea>
      <c:layout>
        <c:manualLayout>
          <c:layoutTarget val="inner"/>
          <c:xMode val="edge"/>
          <c:yMode val="edge"/>
          <c:x val="8.9214844023617929E-2"/>
          <c:y val="7.4098474585838056E-2"/>
          <c:w val="0.88466730120273429"/>
          <c:h val="0.7761322425422628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Лист1!$G$12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rgbClr val="1E81C4"/>
              </a:solidFill>
            </c:spPr>
          </c:dPt>
          <c:dPt>
            <c:idx val="3"/>
            <c:invertIfNegative val="0"/>
            <c:bubble3D val="0"/>
            <c:spPr>
              <a:solidFill>
                <a:srgbClr val="006699"/>
              </a:solidFill>
            </c:spPr>
          </c:dPt>
          <c:dPt>
            <c:idx val="4"/>
            <c:invertIfNegative val="0"/>
            <c:bubble3D val="0"/>
            <c:spPr>
              <a:solidFill>
                <a:srgbClr val="3366CC"/>
              </a:solidFill>
            </c:spPr>
          </c:dPt>
          <c:dPt>
            <c:idx val="5"/>
            <c:invertIfNegative val="0"/>
            <c:bubble3D val="0"/>
            <c:spPr>
              <a:solidFill>
                <a:srgbClr val="0099CC"/>
              </a:solidFill>
            </c:spPr>
          </c:dPt>
          <c:cat>
            <c:strRef>
              <c:f>Лист1!$F$13:$F$18</c:f>
              <c:strCache>
                <c:ptCount val="6"/>
                <c:pt idx="0">
                  <c:v>Федеральный бюджет</c:v>
                </c:pt>
                <c:pt idx="1">
                  <c:v>Бюджет субъекта</c:v>
                </c:pt>
                <c:pt idx="2">
                  <c:v>Местные бюджеты</c:v>
                </c:pt>
                <c:pt idx="3">
                  <c:v>Внебюджетные фонды</c:v>
                </c:pt>
                <c:pt idx="4">
                  <c:v>МОУ ФК</c:v>
                </c:pt>
                <c:pt idx="5">
                  <c:v>Всего распределено </c:v>
                </c:pt>
              </c:strCache>
            </c:strRef>
          </c:cat>
          <c:val>
            <c:numRef>
              <c:f>Лист1!$G$13:$G$18</c:f>
              <c:numCache>
                <c:formatCode>General</c:formatCode>
                <c:ptCount val="6"/>
                <c:pt idx="0">
                  <c:v>14.1</c:v>
                </c:pt>
                <c:pt idx="1">
                  <c:v>32.700000000000003</c:v>
                </c:pt>
                <c:pt idx="2">
                  <c:v>15.8</c:v>
                </c:pt>
                <c:pt idx="3">
                  <c:v>33.6</c:v>
                </c:pt>
                <c:pt idx="4">
                  <c:v>0.2</c:v>
                </c:pt>
                <c:pt idx="5">
                  <c:v>96.40000000000002</c:v>
                </c:pt>
              </c:numCache>
            </c:numRef>
          </c:val>
        </c:ser>
        <c:ser>
          <c:idx val="1"/>
          <c:order val="1"/>
          <c:tx>
            <c:strRef>
              <c:f>Лист1!$H$12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cat>
            <c:strRef>
              <c:f>Лист1!$F$13:$F$18</c:f>
              <c:strCache>
                <c:ptCount val="6"/>
                <c:pt idx="0">
                  <c:v>Федеральный бюджет</c:v>
                </c:pt>
                <c:pt idx="1">
                  <c:v>Бюджет субъекта</c:v>
                </c:pt>
                <c:pt idx="2">
                  <c:v>Местные бюджеты</c:v>
                </c:pt>
                <c:pt idx="3">
                  <c:v>Внебюджетные фонды</c:v>
                </c:pt>
                <c:pt idx="4">
                  <c:v>МОУ ФК</c:v>
                </c:pt>
                <c:pt idx="5">
                  <c:v>Всего распределено </c:v>
                </c:pt>
              </c:strCache>
            </c:strRef>
          </c:cat>
          <c:val>
            <c:numRef>
              <c:f>Лист1!$H$13:$H$18</c:f>
              <c:numCache>
                <c:formatCode>General</c:formatCode>
                <c:ptCount val="6"/>
                <c:pt idx="0">
                  <c:v>15.5</c:v>
                </c:pt>
                <c:pt idx="1">
                  <c:v>35.1</c:v>
                </c:pt>
                <c:pt idx="2">
                  <c:v>17.100000000000001</c:v>
                </c:pt>
                <c:pt idx="3">
                  <c:v>37.799999999999997</c:v>
                </c:pt>
                <c:pt idx="4">
                  <c:v>0.1</c:v>
                </c:pt>
                <c:pt idx="5">
                  <c:v>105.6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9"/>
        <c:gapDepth val="123"/>
        <c:shape val="box"/>
        <c:axId val="184881664"/>
        <c:axId val="184517760"/>
        <c:axId val="0"/>
      </c:bar3DChart>
      <c:catAx>
        <c:axId val="184881664"/>
        <c:scaling>
          <c:orientation val="minMax"/>
        </c:scaling>
        <c:delete val="0"/>
        <c:axPos val="b"/>
        <c:majorTickMark val="none"/>
        <c:minorTickMark val="none"/>
        <c:tickLblPos val="none"/>
        <c:crossAx val="184517760"/>
        <c:crosses val="autoZero"/>
        <c:auto val="1"/>
        <c:lblAlgn val="ctr"/>
        <c:lblOffset val="100"/>
        <c:noMultiLvlLbl val="0"/>
      </c:catAx>
      <c:valAx>
        <c:axId val="184517760"/>
        <c:scaling>
          <c:orientation val="minMax"/>
        </c:scaling>
        <c:delete val="0"/>
        <c:axPos val="l"/>
        <c:minorGridlines>
          <c:spPr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c:spPr>
        </c:minorGridlines>
        <c:numFmt formatCode="General" sourceLinked="1"/>
        <c:majorTickMark val="out"/>
        <c:minorTickMark val="none"/>
        <c:tickLblPos val="nextTo"/>
        <c:crossAx val="184881664"/>
        <c:crosses val="autoZero"/>
        <c:crossBetween val="between"/>
      </c:valAx>
      <c:dTable>
        <c:showHorzBorder val="1"/>
        <c:showVertBorder val="1"/>
        <c:showOutline val="1"/>
        <c:showKeys val="0"/>
      </c:dTable>
      <c:spPr>
        <a:noFill/>
      </c:spPr>
    </c:plotArea>
    <c:legend>
      <c:legendPos val="t"/>
      <c:layout/>
      <c:overlay val="0"/>
    </c:legend>
    <c:plotVisOnly val="1"/>
    <c:dispBlanksAs val="zero"/>
    <c:showDLblsOverMax val="0"/>
  </c:chart>
  <c:spPr>
    <a:solidFill>
      <a:schemeClr val="accent1">
        <a:lumMod val="20000"/>
        <a:lumOff val="80000"/>
      </a:schemeClr>
    </a:solidFill>
    <a:effectLst>
      <a:outerShdw blurRad="50800" dist="38100" dir="8100000" algn="tr" rotWithShape="0">
        <a:prstClr val="black">
          <a:alpha val="40000"/>
        </a:prstClr>
      </a:outerShdw>
    </a:effectLst>
  </c:spPr>
  <c:txPr>
    <a:bodyPr/>
    <a:lstStyle/>
    <a:p>
      <a:pPr>
        <a:defRPr sz="1000" b="1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Перечислено</c:v>
                </c:pt>
              </c:strCache>
            </c:strRef>
          </c:tx>
          <c:invertIfNegative val="0"/>
          <c:cat>
            <c:strRef>
              <c:f>Лист1!$B$1:$F$1</c:f>
              <c:strCache>
                <c:ptCount val="5"/>
                <c:pt idx="0">
                  <c:v>Федеральный бюджет</c:v>
                </c:pt>
                <c:pt idx="1">
                  <c:v>Бюджет субъекта</c:v>
                </c:pt>
                <c:pt idx="2">
                  <c:v>Местные бюджеты</c:v>
                </c:pt>
                <c:pt idx="3">
                  <c:v>Бюджеты государственных внебюджетных фондов</c:v>
                </c:pt>
                <c:pt idx="4">
                  <c:v>Бюджет территориального внебюджетного фонда</c:v>
                </c:pt>
              </c:strCache>
            </c:strRef>
          </c:cat>
          <c:val>
            <c:numRef>
              <c:f>Лист1!$B$2:$F$2</c:f>
              <c:numCache>
                <c:formatCode>0.00</c:formatCode>
                <c:ptCount val="5"/>
                <c:pt idx="0">
                  <c:v>15.5</c:v>
                </c:pt>
                <c:pt idx="1">
                  <c:v>35.1</c:v>
                </c:pt>
                <c:pt idx="2">
                  <c:v>17.100000000000001</c:v>
                </c:pt>
                <c:pt idx="3">
                  <c:v>27.9</c:v>
                </c:pt>
                <c:pt idx="4">
                  <c:v>9.9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Возвращено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cat>
            <c:strRef>
              <c:f>Лист1!$B$1:$F$1</c:f>
              <c:strCache>
                <c:ptCount val="5"/>
                <c:pt idx="0">
                  <c:v>Федеральный бюджет</c:v>
                </c:pt>
                <c:pt idx="1">
                  <c:v>Бюджет субъекта</c:v>
                </c:pt>
                <c:pt idx="2">
                  <c:v>Местные бюджеты</c:v>
                </c:pt>
                <c:pt idx="3">
                  <c:v>Бюджеты государственных внебюджетных фондов</c:v>
                </c:pt>
                <c:pt idx="4">
                  <c:v>Бюджет территориального внебюджетного фонда</c:v>
                </c:pt>
              </c:strCache>
            </c:strRef>
          </c:cat>
          <c:val>
            <c:numRef>
              <c:f>Лист1!$B$3:$F$3</c:f>
              <c:numCache>
                <c:formatCode>0.00</c:formatCode>
                <c:ptCount val="5"/>
                <c:pt idx="0">
                  <c:v>4.8</c:v>
                </c:pt>
                <c:pt idx="1">
                  <c:v>1.8</c:v>
                </c:pt>
                <c:pt idx="2">
                  <c:v>0.6</c:v>
                </c:pt>
                <c:pt idx="3">
                  <c:v>0.2</c:v>
                </c:pt>
                <c:pt idx="4">
                  <c:v>0.2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Привлечено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Лист1!$B$1:$F$1</c:f>
              <c:strCache>
                <c:ptCount val="5"/>
                <c:pt idx="0">
                  <c:v>Федеральный бюджет</c:v>
                </c:pt>
                <c:pt idx="1">
                  <c:v>Бюджет субъекта</c:v>
                </c:pt>
                <c:pt idx="2">
                  <c:v>Местные бюджеты</c:v>
                </c:pt>
                <c:pt idx="3">
                  <c:v>Бюджеты государственных внебюджетных фондов</c:v>
                </c:pt>
                <c:pt idx="4">
                  <c:v>Бюджет территориального внебюджетного фонда</c:v>
                </c:pt>
              </c:strCache>
            </c:strRef>
          </c:cat>
          <c:val>
            <c:numRef>
              <c:f>Лист1!$B$4:$F$4</c:f>
              <c:numCache>
                <c:formatCode>0.00</c:formatCode>
                <c:ptCount val="5"/>
                <c:pt idx="0">
                  <c:v>1.6</c:v>
                </c:pt>
                <c:pt idx="1">
                  <c:v>0</c:v>
                </c:pt>
                <c:pt idx="2">
                  <c:v>0.15</c:v>
                </c:pt>
                <c:pt idx="3">
                  <c:v>1.4E-2</c:v>
                </c:pt>
                <c:pt idx="4">
                  <c:v>0.18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1"/>
        <c:gapDepth val="79"/>
        <c:shape val="box"/>
        <c:axId val="38344704"/>
        <c:axId val="100629824"/>
        <c:axId val="0"/>
      </c:bar3DChart>
      <c:catAx>
        <c:axId val="38344704"/>
        <c:scaling>
          <c:orientation val="minMax"/>
        </c:scaling>
        <c:delete val="0"/>
        <c:axPos val="b"/>
        <c:majorTickMark val="out"/>
        <c:minorTickMark val="none"/>
        <c:tickLblPos val="nextTo"/>
        <c:crossAx val="100629824"/>
        <c:crosses val="autoZero"/>
        <c:auto val="1"/>
        <c:lblAlgn val="ctr"/>
        <c:lblOffset val="100"/>
        <c:noMultiLvlLbl val="0"/>
      </c:catAx>
      <c:valAx>
        <c:axId val="100629824"/>
        <c:scaling>
          <c:orientation val="minMax"/>
        </c:scaling>
        <c:delete val="0"/>
        <c:axPos val="l"/>
        <c:min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1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38344704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1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dTable>
    </c:plotArea>
    <c:plotVisOnly val="1"/>
    <c:dispBlanksAs val="gap"/>
    <c:showDLblsOverMax val="0"/>
  </c:chart>
  <c:spPr>
    <a:solidFill>
      <a:schemeClr val="accent1">
        <a:lumMod val="20000"/>
        <a:lumOff val="80000"/>
      </a:schemeClr>
    </a:solidFill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275687237208556"/>
          <c:y val="7.029478458049887E-2"/>
          <c:w val="0.74004935703791741"/>
          <c:h val="0.74724141625153995"/>
        </c:manualLayout>
      </c:layout>
      <c:lineChart>
        <c:grouping val="stacked"/>
        <c:varyColors val="0"/>
        <c:ser>
          <c:idx val="0"/>
          <c:order val="0"/>
          <c:tx>
            <c:strRef>
              <c:f>Лист1!$F$8</c:f>
              <c:strCache>
                <c:ptCount val="1"/>
                <c:pt idx="0">
                  <c:v>внебанковские операции</c:v>
                </c:pt>
              </c:strCache>
            </c:strRef>
          </c:tx>
          <c:spPr>
            <a:ln w="57150"/>
            <a:effectLst>
              <a:innerShdw blurRad="114300">
                <a:prstClr val="black"/>
              </a:innerShdw>
            </a:effectLst>
          </c:spPr>
          <c:marker>
            <c:spPr>
              <a:ln w="57150"/>
            </c:spPr>
          </c:marker>
          <c:dLbls>
            <c:txPr>
              <a:bodyPr/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Лист1!$G$7:$K$7</c:f>
              <c:strCache>
                <c:ptCount val="5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ВСЕГО</c:v>
                </c:pt>
              </c:strCache>
            </c:strRef>
          </c:cat>
          <c:val>
            <c:numRef>
              <c:f>Лист1!$G$8:$K$8</c:f>
              <c:numCache>
                <c:formatCode>General</c:formatCode>
                <c:ptCount val="5"/>
                <c:pt idx="0">
                  <c:v>49</c:v>
                </c:pt>
                <c:pt idx="1">
                  <c:v>35</c:v>
                </c:pt>
                <c:pt idx="2">
                  <c:v>33</c:v>
                </c:pt>
                <c:pt idx="3">
                  <c:v>32</c:v>
                </c:pt>
                <c:pt idx="4">
                  <c:v>149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Лист1!$F$9</c:f>
              <c:strCache>
                <c:ptCount val="1"/>
                <c:pt idx="0">
                  <c:v>банковские операции</c:v>
                </c:pt>
              </c:strCache>
            </c:strRef>
          </c:tx>
          <c:spPr>
            <a:ln w="57150"/>
            <a:effectLst>
              <a:innerShdw blurRad="63500" dist="50800" dir="18900000">
                <a:prstClr val="black">
                  <a:alpha val="50000"/>
                </a:prstClr>
              </a:innerShdw>
            </a:effectLst>
          </c:spPr>
          <c:marker>
            <c:spPr>
              <a:ln w="57150"/>
            </c:spPr>
          </c:marker>
          <c:dLbls>
            <c:txPr>
              <a:bodyPr/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Лист1!$G$7:$K$7</c:f>
              <c:strCache>
                <c:ptCount val="5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ВСЕГО</c:v>
                </c:pt>
              </c:strCache>
            </c:strRef>
          </c:cat>
          <c:val>
            <c:numRef>
              <c:f>Лист1!$G$9:$K$9</c:f>
              <c:numCache>
                <c:formatCode>General</c:formatCode>
                <c:ptCount val="5"/>
                <c:pt idx="0">
                  <c:v>646</c:v>
                </c:pt>
                <c:pt idx="1">
                  <c:v>709</c:v>
                </c:pt>
                <c:pt idx="2">
                  <c:v>863</c:v>
                </c:pt>
                <c:pt idx="3">
                  <c:v>668</c:v>
                </c:pt>
                <c:pt idx="4">
                  <c:v>2886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368768"/>
        <c:axId val="100616448"/>
      </c:lineChart>
      <c:catAx>
        <c:axId val="38368768"/>
        <c:scaling>
          <c:orientation val="minMax"/>
        </c:scaling>
        <c:delete val="0"/>
        <c:axPos val="b"/>
        <c:majorTickMark val="out"/>
        <c:minorTickMark val="none"/>
        <c:tickLblPos val="nextTo"/>
        <c:crossAx val="100616448"/>
        <c:crosses val="autoZero"/>
        <c:auto val="1"/>
        <c:lblAlgn val="ctr"/>
        <c:lblOffset val="100"/>
        <c:noMultiLvlLbl val="0"/>
      </c:catAx>
      <c:valAx>
        <c:axId val="1006164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38368768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dTable>
      <c:spPr>
        <a:solidFill>
          <a:schemeClr val="accent1">
            <a:lumMod val="40000"/>
            <a:lumOff val="60000"/>
          </a:schemeClr>
        </a:solidFill>
        <a:scene3d>
          <a:camera prst="orthographicFront"/>
          <a:lightRig rig="threePt" dir="t"/>
        </a:scene3d>
        <a:sp3d>
          <a:bevelT/>
        </a:sp3d>
      </c:spPr>
    </c:plotArea>
    <c:plotVisOnly val="1"/>
    <c:dispBlanksAs val="gap"/>
    <c:showDLblsOverMax val="0"/>
  </c:chart>
  <c:spPr>
    <a:solidFill>
      <a:schemeClr val="accent1">
        <a:lumMod val="40000"/>
        <a:lumOff val="60000"/>
      </a:schemeClr>
    </a:solidFill>
    <a:scene3d>
      <a:camera prst="orthographicFront"/>
      <a:lightRig rig="threePt" dir="t"/>
    </a:scene3d>
    <a:sp3d>
      <a:bevelT/>
    </a:sp3d>
  </c:spPr>
  <c:txPr>
    <a:bodyPr/>
    <a:lstStyle/>
    <a:p>
      <a:pPr>
        <a:defRPr sz="1200" b="1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Лист1!$F$5</c:f>
              <c:strCache>
                <c:ptCount val="1"/>
                <c:pt idx="0">
                  <c:v>возвраты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c:spPr>
          <c:invertIfNegative val="0"/>
          <c:cat>
            <c:strRef>
              <c:f>Лист1!$G$4:$K$4</c:f>
              <c:strCache>
                <c:ptCount val="5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Итого </c:v>
                </c:pt>
              </c:strCache>
            </c:strRef>
          </c:cat>
          <c:val>
            <c:numRef>
              <c:f>Лист1!$G$5:$K$5</c:f>
              <c:numCache>
                <c:formatCode>#,##0</c:formatCode>
                <c:ptCount val="5"/>
                <c:pt idx="0">
                  <c:v>9</c:v>
                </c:pt>
                <c:pt idx="1">
                  <c:v>12</c:v>
                </c:pt>
                <c:pt idx="2">
                  <c:v>21</c:v>
                </c:pt>
                <c:pt idx="3">
                  <c:v>29</c:v>
                </c:pt>
                <c:pt idx="4">
                  <c:v>71</c:v>
                </c:pt>
              </c:numCache>
            </c:numRef>
          </c:val>
        </c:ser>
        <c:ser>
          <c:idx val="1"/>
          <c:order val="1"/>
          <c:tx>
            <c:strRef>
              <c:f>Лист1!$F$6</c:f>
              <c:strCache>
                <c:ptCount val="1"/>
                <c:pt idx="0">
                  <c:v>уточнения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c:spPr>
          <c:invertIfNegative val="0"/>
          <c:cat>
            <c:strRef>
              <c:f>Лист1!$G$4:$K$4</c:f>
              <c:strCache>
                <c:ptCount val="5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Итого </c:v>
                </c:pt>
              </c:strCache>
            </c:strRef>
          </c:cat>
          <c:val>
            <c:numRef>
              <c:f>Лист1!$G$6:$K$6</c:f>
              <c:numCache>
                <c:formatCode>General</c:formatCode>
                <c:ptCount val="5"/>
                <c:pt idx="0">
                  <c:v>35</c:v>
                </c:pt>
                <c:pt idx="1">
                  <c:v>22</c:v>
                </c:pt>
                <c:pt idx="2">
                  <c:v>16</c:v>
                </c:pt>
                <c:pt idx="3">
                  <c:v>18</c:v>
                </c:pt>
                <c:pt idx="4">
                  <c:v>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3"/>
        <c:axId val="39715328"/>
        <c:axId val="100619328"/>
      </c:barChart>
      <c:catAx>
        <c:axId val="397153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0619328"/>
        <c:crosses val="autoZero"/>
        <c:auto val="1"/>
        <c:lblAlgn val="ctr"/>
        <c:lblOffset val="100"/>
        <c:noMultiLvlLbl val="0"/>
      </c:catAx>
      <c:valAx>
        <c:axId val="100619328"/>
        <c:scaling>
          <c:orientation val="minMax"/>
        </c:scaling>
        <c:delete val="0"/>
        <c:axPos val="l"/>
        <c:majorGridlines/>
        <c:minorGridlines/>
        <c:numFmt formatCode="#,##0" sourceLinked="1"/>
        <c:majorTickMark val="out"/>
        <c:minorTickMark val="none"/>
        <c:tickLblPos val="nextTo"/>
        <c:crossAx val="39715328"/>
        <c:crosses val="autoZero"/>
        <c:crossBetween val="between"/>
      </c:valAx>
      <c:dTable>
        <c:showHorzBorder val="1"/>
        <c:showVertBorder val="1"/>
        <c:showOutline val="1"/>
        <c:showKeys val="1"/>
      </c:dTable>
      <c:spPr>
        <a:solidFill>
          <a:schemeClr val="accent1">
            <a:lumMod val="20000"/>
            <a:lumOff val="80000"/>
          </a:schemeClr>
        </a:solidFill>
      </c:spPr>
    </c:plotArea>
    <c:plotVisOnly val="1"/>
    <c:dispBlanksAs val="gap"/>
    <c:showDLblsOverMax val="0"/>
  </c:chart>
  <c:spPr>
    <a:solidFill>
      <a:schemeClr val="accent1">
        <a:lumMod val="20000"/>
        <a:lumOff val="80000"/>
      </a:schemeClr>
    </a:solidFill>
  </c:spPr>
  <c:txPr>
    <a:bodyPr/>
    <a:lstStyle/>
    <a:p>
      <a:pPr>
        <a:defRPr sz="1200" b="1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Лист1!$C$12:$C$13</c:f>
              <c:strCache>
                <c:ptCount val="1"/>
                <c:pt idx="0">
                  <c:v>возвраты млрд. руб</c:v>
                </c:pt>
              </c:strCache>
            </c:strRef>
          </c:tx>
          <c:spPr>
            <a:effectLst>
              <a:innerShdw blurRad="63500" dist="50800" dir="18900000">
                <a:prstClr val="black">
                  <a:alpha val="50000"/>
                </a:prstClr>
              </a:innerShdw>
            </a:effectLst>
          </c:spPr>
          <c:invertIfNegative val="0"/>
          <c:cat>
            <c:strRef>
              <c:f>Лист1!$B$14:$B$18</c:f>
              <c:strCache>
                <c:ptCount val="5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Итого </c:v>
                </c:pt>
              </c:strCache>
            </c:strRef>
          </c:cat>
          <c:val>
            <c:numRef>
              <c:f>Лист1!$C$14:$C$18</c:f>
              <c:numCache>
                <c:formatCode>0.0</c:formatCode>
                <c:ptCount val="5"/>
                <c:pt idx="0">
                  <c:v>2.5</c:v>
                </c:pt>
                <c:pt idx="1">
                  <c:v>1.6</c:v>
                </c:pt>
                <c:pt idx="2">
                  <c:v>0.9</c:v>
                </c:pt>
                <c:pt idx="3">
                  <c:v>2.6</c:v>
                </c:pt>
                <c:pt idx="4">
                  <c:v>7.6</c:v>
                </c:pt>
              </c:numCache>
            </c:numRef>
          </c:val>
        </c:ser>
        <c:ser>
          <c:idx val="1"/>
          <c:order val="1"/>
          <c:tx>
            <c:strRef>
              <c:f>Лист1!$D$12:$D$13</c:f>
              <c:strCache>
                <c:ptCount val="1"/>
                <c:pt idx="0">
                  <c:v>уточнения млрд. руб.</c:v>
                </c:pt>
              </c:strCache>
            </c:strRef>
          </c:tx>
          <c:spPr>
            <a:effectLst>
              <a:innerShdw blurRad="63500" dist="50800" dir="18900000">
                <a:prstClr val="black">
                  <a:alpha val="50000"/>
                </a:prstClr>
              </a:innerShdw>
            </a:effectLst>
          </c:spPr>
          <c:invertIfNegative val="0"/>
          <c:cat>
            <c:strRef>
              <c:f>Лист1!$B$14:$B$18</c:f>
              <c:strCache>
                <c:ptCount val="5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Итого </c:v>
                </c:pt>
              </c:strCache>
            </c:strRef>
          </c:cat>
          <c:val>
            <c:numRef>
              <c:f>Лист1!$D$14:$D$18</c:f>
              <c:numCache>
                <c:formatCode>0.0</c:formatCode>
                <c:ptCount val="5"/>
                <c:pt idx="0">
                  <c:v>0.1</c:v>
                </c:pt>
                <c:pt idx="1">
                  <c:v>0.1</c:v>
                </c:pt>
                <c:pt idx="2">
                  <c:v>0.8</c:v>
                </c:pt>
                <c:pt idx="3">
                  <c:v>0.2</c:v>
                </c:pt>
                <c:pt idx="4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7"/>
        <c:axId val="39890944"/>
        <c:axId val="100620480"/>
      </c:barChart>
      <c:catAx>
        <c:axId val="398909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00620480"/>
        <c:crosses val="autoZero"/>
        <c:auto val="1"/>
        <c:lblAlgn val="ctr"/>
        <c:lblOffset val="100"/>
        <c:noMultiLvlLbl val="0"/>
      </c:catAx>
      <c:valAx>
        <c:axId val="100620480"/>
        <c:scaling>
          <c:orientation val="minMax"/>
        </c:scaling>
        <c:delete val="0"/>
        <c:axPos val="b"/>
        <c:minorGridlines>
          <c:spPr>
            <a:effectLst>
              <a:innerShdw blurRad="63500" dist="50800" dir="13500000">
                <a:prstClr val="black">
                  <a:alpha val="50000"/>
                </a:prstClr>
              </a:innerShdw>
            </a:effectLst>
          </c:spPr>
        </c:minorGridlines>
        <c:numFmt formatCode="0.0" sourceLinked="1"/>
        <c:majorTickMark val="out"/>
        <c:minorTickMark val="none"/>
        <c:tickLblPos val="nextTo"/>
        <c:crossAx val="39890944"/>
        <c:crosses val="autoZero"/>
        <c:crossBetween val="between"/>
      </c:valAx>
      <c:dTable>
        <c:showHorzBorder val="1"/>
        <c:showVertBorder val="1"/>
        <c:showOutline val="1"/>
        <c:showKeys val="1"/>
      </c:dTable>
      <c:spPr>
        <a:solidFill>
          <a:schemeClr val="accent1">
            <a:lumMod val="40000"/>
            <a:lumOff val="60000"/>
          </a:schemeClr>
        </a:solidFill>
      </c:spPr>
    </c:plotArea>
    <c:plotVisOnly val="1"/>
    <c:dispBlanksAs val="gap"/>
    <c:showDLblsOverMax val="0"/>
  </c:chart>
  <c:spPr>
    <a:solidFill>
      <a:schemeClr val="tx2">
        <a:lumMod val="20000"/>
        <a:lumOff val="80000"/>
      </a:schemeClr>
    </a:solidFill>
    <a:effectLst>
      <a:outerShdw blurRad="50800" dist="38100" dir="8100000" algn="tr" rotWithShape="0">
        <a:prstClr val="black">
          <a:alpha val="40000"/>
        </a:prstClr>
      </a:outerShdw>
    </a:effectLst>
  </c:spPr>
  <c:txPr>
    <a:bodyPr/>
    <a:lstStyle/>
    <a:p>
      <a:pPr>
        <a:defRPr sz="1200" b="1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865AF9-1A2B-45E3-AC50-2BFB0AEEE274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7ECCCC-4A05-4116-9F01-499E4EE1A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278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ECCCC-4A05-4116-9F01-499E4EE1AC3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920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331AF-D174-485E-BC07-7FC32F7F484D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F2A6-53F4-493A-B07D-F07E8E644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375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331AF-D174-485E-BC07-7FC32F7F484D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F2A6-53F4-493A-B07D-F07E8E644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306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331AF-D174-485E-BC07-7FC32F7F484D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F2A6-53F4-493A-B07D-F07E8E644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452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331AF-D174-485E-BC07-7FC32F7F484D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F2A6-53F4-493A-B07D-F07E8E644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756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331AF-D174-485E-BC07-7FC32F7F484D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F2A6-53F4-493A-B07D-F07E8E644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238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331AF-D174-485E-BC07-7FC32F7F484D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F2A6-53F4-493A-B07D-F07E8E644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998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331AF-D174-485E-BC07-7FC32F7F484D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F2A6-53F4-493A-B07D-F07E8E644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544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331AF-D174-485E-BC07-7FC32F7F484D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F2A6-53F4-493A-B07D-F07E8E644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727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331AF-D174-485E-BC07-7FC32F7F484D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F2A6-53F4-493A-B07D-F07E8E644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475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331AF-D174-485E-BC07-7FC32F7F484D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F2A6-53F4-493A-B07D-F07E8E644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133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331AF-D174-485E-BC07-7FC32F7F484D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F2A6-53F4-493A-B07D-F07E8E644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86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4331AF-D174-485E-BC07-7FC32F7F484D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0F2A6-53F4-493A-B07D-F07E8E644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201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248" y="2310"/>
            <a:ext cx="9144000" cy="5143500"/>
          </a:xfrm>
          <a:prstGeom prst="rect">
            <a:avLst/>
          </a:prstGeom>
        </p:spPr>
      </p:pic>
      <p:sp>
        <p:nvSpPr>
          <p:cNvPr id="5" name="TextBox 5"/>
          <p:cNvSpPr txBox="1">
            <a:spLocks/>
          </p:cNvSpPr>
          <p:nvPr/>
        </p:nvSpPr>
        <p:spPr bwMode="auto">
          <a:xfrm>
            <a:off x="1187450" y="190500"/>
            <a:ext cx="2089150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ru-RU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УФК </a:t>
            </a:r>
            <a:endParaRPr lang="en-US" altLang="ru-RU" sz="1000" b="1" dirty="0">
              <a:solidFill>
                <a:srgbClr val="2E75B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ВОРОНЕЖСКОЙ ОБЛАСТИ</a:t>
            </a:r>
            <a:r>
              <a:rPr lang="en-US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www.voronezh.roskazna.ru</a:t>
            </a:r>
            <a:endParaRPr lang="ru-RU" altLang="ru-RU" sz="1000" b="1" dirty="0">
              <a:solidFill>
                <a:srgbClr val="2E75B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1"/>
          <p:cNvSpPr>
            <a:spLocks noChangeArrowheads="1"/>
          </p:cNvSpPr>
          <p:nvPr/>
        </p:nvSpPr>
        <p:spPr bwMode="auto">
          <a:xfrm>
            <a:off x="3519009" y="203826"/>
            <a:ext cx="5227638" cy="4109442"/>
          </a:xfrm>
          <a:custGeom>
            <a:avLst/>
            <a:gdLst>
              <a:gd name="T0" fmla="*/ 2147483647 w 25400"/>
              <a:gd name="T1" fmla="*/ 2147483647 h 3664"/>
              <a:gd name="T2" fmla="*/ 2147483647 w 25400"/>
              <a:gd name="T3" fmla="*/ 2147483647 h 3664"/>
              <a:gd name="T4" fmla="*/ 0 w 25400"/>
              <a:gd name="T5" fmla="*/ 2147483647 h 3664"/>
              <a:gd name="T6" fmla="*/ 2147483647 w 25400"/>
              <a:gd name="T7" fmla="*/ 0 h 3664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5400"/>
              <a:gd name="T13" fmla="*/ 0 h 3664"/>
              <a:gd name="T14" fmla="*/ 25400 w 25400"/>
              <a:gd name="T15" fmla="*/ 3664 h 366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400" h="3664">
                <a:moveTo>
                  <a:pt x="0" y="0"/>
                </a:moveTo>
                <a:lnTo>
                  <a:pt x="25400" y="0"/>
                </a:lnTo>
                <a:lnTo>
                  <a:pt x="25400" y="3664"/>
                </a:lnTo>
                <a:lnTo>
                  <a:pt x="0" y="3664"/>
                </a:lnTo>
                <a:lnTo>
                  <a:pt x="0" y="0"/>
                </a:lnTo>
                <a:close/>
              </a:path>
            </a:pathLst>
          </a:custGeom>
          <a:noFill/>
          <a:ln w="9360">
            <a:noFill/>
            <a:round/>
            <a:headEnd/>
            <a:tailEnd/>
          </a:ln>
          <a:effectLst>
            <a:outerShdw dist="23040" dir="5400000" algn="ctr" rotWithShape="0">
              <a:srgbClr val="000000">
                <a:alpha val="65018"/>
              </a:srgbClr>
            </a:outerShdw>
          </a:effectLst>
        </p:spPr>
        <p:txBody>
          <a:bodyPr wrap="none" anchor="ctr"/>
          <a:lstStyle/>
          <a:p>
            <a:pPr algn="ctr"/>
            <a:endParaRPr lang="ru-RU" altLang="ru-RU" sz="2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63888" y="892175"/>
            <a:ext cx="5112568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отдела доходов 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УФК по Воронежской области 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4 месяца 2020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813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5"/>
          <p:cNvSpPr txBox="1">
            <a:spLocks/>
          </p:cNvSpPr>
          <p:nvPr/>
        </p:nvSpPr>
        <p:spPr bwMode="auto">
          <a:xfrm>
            <a:off x="1187450" y="190500"/>
            <a:ext cx="2089150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ru-RU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УФК </a:t>
            </a:r>
            <a:endParaRPr lang="en-US" altLang="ru-RU" sz="1000" b="1" dirty="0">
              <a:solidFill>
                <a:srgbClr val="2E75B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ВОРОНЕЖСКОЙ ОБЛАСТИ</a:t>
            </a:r>
            <a:r>
              <a:rPr lang="en-US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www.voronezh.roskazna.ru</a:t>
            </a:r>
            <a:endParaRPr lang="ru-RU" altLang="ru-RU" sz="1000" b="1" dirty="0">
              <a:solidFill>
                <a:srgbClr val="2E75B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1"/>
          <p:cNvSpPr>
            <a:spLocks noChangeArrowheads="1"/>
          </p:cNvSpPr>
          <p:nvPr/>
        </p:nvSpPr>
        <p:spPr bwMode="auto">
          <a:xfrm>
            <a:off x="3527425" y="190500"/>
            <a:ext cx="5227638" cy="703263"/>
          </a:xfrm>
          <a:custGeom>
            <a:avLst/>
            <a:gdLst>
              <a:gd name="T0" fmla="*/ 2147483647 w 25400"/>
              <a:gd name="T1" fmla="*/ 2147483647 h 3664"/>
              <a:gd name="T2" fmla="*/ 2147483647 w 25400"/>
              <a:gd name="T3" fmla="*/ 2147483647 h 3664"/>
              <a:gd name="T4" fmla="*/ 0 w 25400"/>
              <a:gd name="T5" fmla="*/ 2147483647 h 3664"/>
              <a:gd name="T6" fmla="*/ 2147483647 w 25400"/>
              <a:gd name="T7" fmla="*/ 0 h 3664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5400"/>
              <a:gd name="T13" fmla="*/ 0 h 3664"/>
              <a:gd name="T14" fmla="*/ 25400 w 25400"/>
              <a:gd name="T15" fmla="*/ 3664 h 366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400" h="3664">
                <a:moveTo>
                  <a:pt x="0" y="0"/>
                </a:moveTo>
                <a:lnTo>
                  <a:pt x="25400" y="0"/>
                </a:lnTo>
                <a:lnTo>
                  <a:pt x="25400" y="3664"/>
                </a:lnTo>
                <a:lnTo>
                  <a:pt x="0" y="3664"/>
                </a:lnTo>
                <a:lnTo>
                  <a:pt x="0" y="0"/>
                </a:lnTo>
                <a:close/>
              </a:path>
            </a:pathLst>
          </a:custGeom>
          <a:noFill/>
          <a:ln w="9360">
            <a:noFill/>
            <a:round/>
            <a:headEnd/>
            <a:tailEnd/>
          </a:ln>
          <a:effectLst>
            <a:outerShdw dist="23040" dir="5400000" algn="ctr" rotWithShape="0">
              <a:srgbClr val="000000">
                <a:alpha val="65018"/>
              </a:srgbClr>
            </a:outerShdw>
          </a:effectLst>
        </p:spPr>
        <p:txBody>
          <a:bodyPr wrap="none" anchor="ctr"/>
          <a:lstStyle/>
          <a:p>
            <a:pPr algn="ctr"/>
            <a:endParaRPr lang="ru-RU" altLang="ru-RU" dirty="0">
              <a:noFill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1707654"/>
            <a:ext cx="388843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buFont typeface="Wingdings" panose="05000000000000000000" pitchFamily="2" charset="2"/>
              <a:buChar char="Ø"/>
            </a:pPr>
            <a:r>
              <a:rPr lang="ru-RU" sz="14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бюджетов, в которые осуществляется перечисление поступлений со счета 40101</a:t>
            </a:r>
            <a:r>
              <a:rPr lang="ru-RU" sz="14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400" b="1" u="sng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областной бюджет</a:t>
            </a:r>
            <a:b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478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 муниципальных образований</a:t>
            </a:r>
            <a:b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бюджета государственных внебюджетных фондов</a:t>
            </a:r>
            <a:b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бюджет территориального внебюджетного фонда</a:t>
            </a:r>
            <a:b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16016" y="1707655"/>
            <a:ext cx="3888432" cy="292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algn="ctr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ru-RU" sz="14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администраторов доходов бюджетов на территории субъекта:</a:t>
            </a:r>
          </a:p>
          <a:p>
            <a:pPr lvl="0" algn="ctr">
              <a:spcBef>
                <a:spcPct val="20000"/>
              </a:spcBef>
            </a:pPr>
            <a:endParaRPr lang="ru-RU" sz="1400" b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50000"/>
              </a:lnSpc>
              <a:spcBef>
                <a:spcPct val="20000"/>
              </a:spcBef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778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50000"/>
              </a:lnSpc>
              <a:spcBef>
                <a:spcPct val="20000"/>
              </a:spcBef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уровня –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106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50000"/>
              </a:lnSpc>
              <a:spcBef>
                <a:spcPct val="20000"/>
              </a:spcBef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областного уровня – 71</a:t>
            </a:r>
          </a:p>
          <a:p>
            <a:pPr lvl="0" algn="ctr">
              <a:lnSpc>
                <a:spcPct val="150000"/>
              </a:lnSpc>
              <a:spcBef>
                <a:spcPct val="20000"/>
              </a:spcBef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уровня –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598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50000"/>
              </a:lnSpc>
              <a:spcBef>
                <a:spcPct val="20000"/>
              </a:spcBef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внебюджетные фонды –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pPr lvl="0" algn="ctr">
              <a:lnSpc>
                <a:spcPct val="150000"/>
              </a:lnSpc>
              <a:spcBef>
                <a:spcPct val="20000"/>
              </a:spcBef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411510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бюджетах и </a:t>
            </a:r>
            <a:r>
              <a:rPr lang="ru-RU" alt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администраторах</a:t>
            </a:r>
            <a:r>
              <a:rPr lang="en-US" alt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бюджетов на </a:t>
            </a: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Воронежской области </a:t>
            </a:r>
          </a:p>
          <a:p>
            <a:pPr lvl="0" algn="ctr"/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состоянию на 1 </a:t>
            </a:r>
            <a:r>
              <a:rPr lang="ru-RU" alt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2020 </a:t>
            </a: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</p:spTree>
    <p:extLst>
      <p:ext uri="{BB962C8B-B14F-4D97-AF65-F5344CB8AC3E}">
        <p14:creationId xmlns:p14="http://schemas.microsoft.com/office/powerpoint/2010/main" val="44692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</p:pic>
      <p:sp>
        <p:nvSpPr>
          <p:cNvPr id="5" name="TextBox 5"/>
          <p:cNvSpPr txBox="1">
            <a:spLocks/>
          </p:cNvSpPr>
          <p:nvPr/>
        </p:nvSpPr>
        <p:spPr bwMode="auto">
          <a:xfrm>
            <a:off x="1187450" y="190500"/>
            <a:ext cx="2089150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ru-RU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УФК </a:t>
            </a:r>
            <a:endParaRPr lang="en-US" altLang="ru-RU" sz="1000" b="1" dirty="0">
              <a:solidFill>
                <a:srgbClr val="2E75B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ВОРОНЕЖСКОЙ ОБЛАСТИ</a:t>
            </a:r>
            <a:r>
              <a:rPr lang="en-US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www.voronezh.roskazna.ru</a:t>
            </a:r>
            <a:endParaRPr lang="ru-RU" altLang="ru-RU" sz="1000" b="1" dirty="0">
              <a:solidFill>
                <a:srgbClr val="2E75B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1"/>
          <p:cNvSpPr>
            <a:spLocks noChangeArrowheads="1"/>
          </p:cNvSpPr>
          <p:nvPr/>
        </p:nvSpPr>
        <p:spPr bwMode="auto">
          <a:xfrm>
            <a:off x="3527425" y="190500"/>
            <a:ext cx="5227638" cy="703263"/>
          </a:xfrm>
          <a:custGeom>
            <a:avLst/>
            <a:gdLst>
              <a:gd name="T0" fmla="*/ 2147483647 w 25400"/>
              <a:gd name="T1" fmla="*/ 2147483647 h 3664"/>
              <a:gd name="T2" fmla="*/ 2147483647 w 25400"/>
              <a:gd name="T3" fmla="*/ 2147483647 h 3664"/>
              <a:gd name="T4" fmla="*/ 0 w 25400"/>
              <a:gd name="T5" fmla="*/ 2147483647 h 3664"/>
              <a:gd name="T6" fmla="*/ 2147483647 w 25400"/>
              <a:gd name="T7" fmla="*/ 0 h 3664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5400"/>
              <a:gd name="T13" fmla="*/ 0 h 3664"/>
              <a:gd name="T14" fmla="*/ 25400 w 25400"/>
              <a:gd name="T15" fmla="*/ 3664 h 366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400" h="3664">
                <a:moveTo>
                  <a:pt x="0" y="0"/>
                </a:moveTo>
                <a:lnTo>
                  <a:pt x="25400" y="0"/>
                </a:lnTo>
                <a:lnTo>
                  <a:pt x="25400" y="3664"/>
                </a:lnTo>
                <a:lnTo>
                  <a:pt x="0" y="3664"/>
                </a:lnTo>
                <a:lnTo>
                  <a:pt x="0" y="0"/>
                </a:lnTo>
                <a:close/>
              </a:path>
            </a:pathLst>
          </a:custGeom>
          <a:noFill/>
          <a:ln w="9360">
            <a:noFill/>
            <a:round/>
            <a:headEnd/>
            <a:tailEnd/>
          </a:ln>
          <a:effectLst>
            <a:outerShdw dist="23040" dir="5400000" algn="ctr" rotWithShape="0">
              <a:srgbClr val="000000">
                <a:alpha val="65018"/>
              </a:srgbClr>
            </a:outerShdw>
          </a:effectLst>
        </p:spPr>
        <p:txBody>
          <a:bodyPr wrap="none" anchor="ctr"/>
          <a:lstStyle/>
          <a:p>
            <a:pPr algn="ctr"/>
            <a:endParaRPr lang="ru-RU" alt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868644"/>
              </p:ext>
            </p:extLst>
          </p:nvPr>
        </p:nvGraphicFramePr>
        <p:xfrm>
          <a:off x="179512" y="1419620"/>
          <a:ext cx="8784976" cy="3528392"/>
        </p:xfrm>
        <a:graphic>
          <a:graphicData uri="http://schemas.openxmlformats.org/drawingml/2006/table">
            <a:tbl>
              <a:tblPr/>
              <a:tblGrid>
                <a:gridCol w="2521674"/>
                <a:gridCol w="2174984"/>
                <a:gridCol w="1946039"/>
                <a:gridCol w="2142279"/>
              </a:tblGrid>
              <a:tr h="151185">
                <a:tc gridSpan="3"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15" marR="6115" marT="61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15" marR="6115" marT="61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3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бюджета</a:t>
                      </a:r>
                    </a:p>
                  </a:txBody>
                  <a:tcPr marL="6115" marR="6115" marT="61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участников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подлежащих регистрации в ГИС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ГМП, шт.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15" marR="6115" marT="6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Зарегистрировано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участников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ГИС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ГМП, шт.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15" marR="6115" marT="6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зарегистрированных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участников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%</a:t>
                      </a:r>
                    </a:p>
                  </a:txBody>
                  <a:tcPr marL="6115" marR="6115" marT="6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65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Федеральный</a:t>
                      </a:r>
                    </a:p>
                  </a:txBody>
                  <a:tcPr marL="6115" marR="6115" marT="6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15" marR="6115" marT="6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101*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15" marR="6115" marT="6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15" marR="6115" marT="6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47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Областной</a:t>
                      </a:r>
                    </a:p>
                  </a:txBody>
                  <a:tcPr marL="6115" marR="6115" marT="6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</a:t>
                      </a:r>
                    </a:p>
                  </a:txBody>
                  <a:tcPr marL="6115" marR="6115" marT="6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</a:t>
                      </a:r>
                    </a:p>
                  </a:txBody>
                  <a:tcPr marL="6115" marR="6115" marT="6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100,00</a:t>
                      </a:r>
                    </a:p>
                  </a:txBody>
                  <a:tcPr marL="6115" marR="6115" marT="6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91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Местный</a:t>
                      </a:r>
                    </a:p>
                  </a:txBody>
                  <a:tcPr marL="6115" marR="6115" marT="6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15" marR="6115" marT="6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15" marR="6115" marT="6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100,00</a:t>
                      </a:r>
                    </a:p>
                  </a:txBody>
                  <a:tcPr marL="6115" marR="6115" marT="6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91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ГВБФ</a:t>
                      </a:r>
                    </a:p>
                  </a:txBody>
                  <a:tcPr marL="6115" marR="6115" marT="6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6115" marR="6115" marT="6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3**</a:t>
                      </a:r>
                    </a:p>
                  </a:txBody>
                  <a:tcPr marL="6115" marR="6115" marT="6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100,00</a:t>
                      </a:r>
                    </a:p>
                  </a:txBody>
                  <a:tcPr marL="6115" marR="6115" marT="6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91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Многофункциональный центр</a:t>
                      </a:r>
                    </a:p>
                  </a:txBody>
                  <a:tcPr marL="6115" marR="6115" marT="6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6115" marR="6115" marT="6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6115" marR="6115" marT="6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100,00</a:t>
                      </a:r>
                    </a:p>
                  </a:txBody>
                  <a:tcPr marL="6115" marR="6115" marT="6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9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ГАУ, ГБУ</a:t>
                      </a:r>
                    </a:p>
                  </a:txBody>
                  <a:tcPr marL="6115" marR="6115" marT="6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6115" marR="6115" marT="6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6115" marR="6115" marT="6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100,00</a:t>
                      </a:r>
                    </a:p>
                  </a:txBody>
                  <a:tcPr marL="6115" marR="6115" marT="6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522">
                <a:tc gridSpan="4"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 2 Участника ГИС ГМП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зарегистрированы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других территориях,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 участников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зарегистрированы в МОУ</a:t>
                      </a:r>
                    </a:p>
                  </a:txBody>
                  <a:tcPr marL="6115" marR="6115" marT="61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4522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 2 Участника ГИС ГМП зарегистрированы в МОУ</a:t>
                      </a:r>
                    </a:p>
                  </a:txBody>
                  <a:tcPr marL="6115" marR="6115" marT="61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15" marR="6115" marT="61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15" marR="6115" marT="61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635896" y="411510"/>
            <a:ext cx="5119166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 fontAlgn="b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зарег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стрированных в УФК по Воронежской области  участников  ГИС  ГМП          по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состоянию на 1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2020 года</a:t>
            </a:r>
            <a:endParaRPr lang="ru-RU" sz="1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81310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4"/>
            <a:ext cx="9180512" cy="5143500"/>
          </a:xfrm>
          <a:prstGeom prst="rect">
            <a:avLst/>
          </a:prstGeom>
        </p:spPr>
      </p:pic>
      <p:sp>
        <p:nvSpPr>
          <p:cNvPr id="5" name="TextBox 5"/>
          <p:cNvSpPr txBox="1">
            <a:spLocks/>
          </p:cNvSpPr>
          <p:nvPr/>
        </p:nvSpPr>
        <p:spPr bwMode="auto">
          <a:xfrm>
            <a:off x="1187450" y="190500"/>
            <a:ext cx="2089150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ru-RU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УФК </a:t>
            </a:r>
            <a:endParaRPr lang="en-US" altLang="ru-RU" sz="1000" b="1" dirty="0">
              <a:solidFill>
                <a:srgbClr val="2E75B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ВОРОНЕЖСКОЙ ОБЛАСТИ</a:t>
            </a:r>
            <a:r>
              <a:rPr lang="en-US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www.voronezh.roskazna.ru</a:t>
            </a:r>
            <a:endParaRPr lang="ru-RU" altLang="ru-RU" sz="1000" b="1" dirty="0">
              <a:solidFill>
                <a:srgbClr val="2E75B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1"/>
          <p:cNvSpPr>
            <a:spLocks noChangeArrowheads="1"/>
          </p:cNvSpPr>
          <p:nvPr/>
        </p:nvSpPr>
        <p:spPr bwMode="auto">
          <a:xfrm>
            <a:off x="3527425" y="190500"/>
            <a:ext cx="5227638" cy="703263"/>
          </a:xfrm>
          <a:custGeom>
            <a:avLst/>
            <a:gdLst>
              <a:gd name="T0" fmla="*/ 2147483647 w 25400"/>
              <a:gd name="T1" fmla="*/ 2147483647 h 3664"/>
              <a:gd name="T2" fmla="*/ 2147483647 w 25400"/>
              <a:gd name="T3" fmla="*/ 2147483647 h 3664"/>
              <a:gd name="T4" fmla="*/ 0 w 25400"/>
              <a:gd name="T5" fmla="*/ 2147483647 h 3664"/>
              <a:gd name="T6" fmla="*/ 2147483647 w 25400"/>
              <a:gd name="T7" fmla="*/ 0 h 3664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5400"/>
              <a:gd name="T13" fmla="*/ 0 h 3664"/>
              <a:gd name="T14" fmla="*/ 25400 w 25400"/>
              <a:gd name="T15" fmla="*/ 3664 h 366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400" h="3664">
                <a:moveTo>
                  <a:pt x="0" y="0"/>
                </a:moveTo>
                <a:lnTo>
                  <a:pt x="25400" y="0"/>
                </a:lnTo>
                <a:lnTo>
                  <a:pt x="25400" y="3664"/>
                </a:lnTo>
                <a:lnTo>
                  <a:pt x="0" y="3664"/>
                </a:lnTo>
                <a:lnTo>
                  <a:pt x="0" y="0"/>
                </a:lnTo>
                <a:close/>
              </a:path>
            </a:pathLst>
          </a:custGeom>
          <a:noFill/>
          <a:ln w="936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altLang="ru-RU" sz="3200" dirty="0"/>
          </a:p>
        </p:txBody>
      </p:sp>
      <p:sp>
        <p:nvSpPr>
          <p:cNvPr id="7" name="AutoShape 1"/>
          <p:cNvSpPr>
            <a:spLocks noChangeArrowheads="1"/>
          </p:cNvSpPr>
          <p:nvPr/>
        </p:nvSpPr>
        <p:spPr bwMode="auto">
          <a:xfrm>
            <a:off x="4211960" y="123478"/>
            <a:ext cx="4695502" cy="1008112"/>
          </a:xfrm>
          <a:custGeom>
            <a:avLst/>
            <a:gdLst>
              <a:gd name="T0" fmla="*/ 2147483647 w 25400"/>
              <a:gd name="T1" fmla="*/ 2147483647 h 3664"/>
              <a:gd name="T2" fmla="*/ 2147483647 w 25400"/>
              <a:gd name="T3" fmla="*/ 2147483647 h 3664"/>
              <a:gd name="T4" fmla="*/ 0 w 25400"/>
              <a:gd name="T5" fmla="*/ 2147483647 h 3664"/>
              <a:gd name="T6" fmla="*/ 2147483647 w 25400"/>
              <a:gd name="T7" fmla="*/ 0 h 3664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5400"/>
              <a:gd name="T13" fmla="*/ 0 h 3664"/>
              <a:gd name="T14" fmla="*/ 25400 w 25400"/>
              <a:gd name="T15" fmla="*/ 3664 h 366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400" h="3664">
                <a:moveTo>
                  <a:pt x="0" y="0"/>
                </a:moveTo>
                <a:lnTo>
                  <a:pt x="25400" y="0"/>
                </a:lnTo>
                <a:lnTo>
                  <a:pt x="25400" y="3664"/>
                </a:lnTo>
                <a:lnTo>
                  <a:pt x="0" y="3664"/>
                </a:lnTo>
                <a:lnTo>
                  <a:pt x="0" y="0"/>
                </a:lnTo>
                <a:close/>
              </a:path>
            </a:pathLst>
          </a:custGeom>
          <a:noFill/>
          <a:ln w="936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открытых в УФК по Воронежской </a:t>
            </a:r>
          </a:p>
          <a:p>
            <a:pPr algn="ctr"/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лицевых счетов администраторов </a:t>
            </a:r>
          </a:p>
          <a:p>
            <a:pPr algn="ctr"/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бюджетов (АДБ) по состоянию </a:t>
            </a:r>
          </a:p>
          <a:p>
            <a:pPr algn="ctr"/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 мая 2020 года</a:t>
            </a:r>
            <a:endParaRPr lang="ru-RU" altLang="ru-RU" sz="14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1288462"/>
              </p:ext>
            </p:extLst>
          </p:nvPr>
        </p:nvGraphicFramePr>
        <p:xfrm>
          <a:off x="1115616" y="1419622"/>
          <a:ext cx="7128792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413485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5"/>
          <p:cNvSpPr txBox="1">
            <a:spLocks/>
          </p:cNvSpPr>
          <p:nvPr/>
        </p:nvSpPr>
        <p:spPr bwMode="auto">
          <a:xfrm>
            <a:off x="1187450" y="190500"/>
            <a:ext cx="2089150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ru-RU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УФК </a:t>
            </a:r>
            <a:endParaRPr lang="en-US" altLang="ru-RU" sz="1000" b="1" dirty="0">
              <a:solidFill>
                <a:srgbClr val="2E75B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ВОРОНЕЖСКОЙ ОБЛАСТИ</a:t>
            </a:r>
            <a:r>
              <a:rPr lang="en-US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www.voronezh.roskazna.ru</a:t>
            </a:r>
            <a:endParaRPr lang="ru-RU" altLang="ru-RU" sz="1000" b="1" dirty="0">
              <a:solidFill>
                <a:srgbClr val="2E75B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1"/>
          <p:cNvSpPr>
            <a:spLocks noChangeArrowheads="1"/>
          </p:cNvSpPr>
          <p:nvPr/>
        </p:nvSpPr>
        <p:spPr bwMode="auto">
          <a:xfrm>
            <a:off x="3779912" y="190500"/>
            <a:ext cx="4968551" cy="703263"/>
          </a:xfrm>
          <a:custGeom>
            <a:avLst/>
            <a:gdLst>
              <a:gd name="T0" fmla="*/ 2147483647 w 25400"/>
              <a:gd name="T1" fmla="*/ 2147483647 h 3664"/>
              <a:gd name="T2" fmla="*/ 2147483647 w 25400"/>
              <a:gd name="T3" fmla="*/ 2147483647 h 3664"/>
              <a:gd name="T4" fmla="*/ 0 w 25400"/>
              <a:gd name="T5" fmla="*/ 2147483647 h 3664"/>
              <a:gd name="T6" fmla="*/ 2147483647 w 25400"/>
              <a:gd name="T7" fmla="*/ 0 h 3664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5400"/>
              <a:gd name="T13" fmla="*/ 0 h 3664"/>
              <a:gd name="T14" fmla="*/ 25400 w 25400"/>
              <a:gd name="T15" fmla="*/ 3664 h 366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400" h="3664">
                <a:moveTo>
                  <a:pt x="0" y="0"/>
                </a:moveTo>
                <a:lnTo>
                  <a:pt x="25400" y="0"/>
                </a:lnTo>
                <a:lnTo>
                  <a:pt x="25400" y="3664"/>
                </a:lnTo>
                <a:lnTo>
                  <a:pt x="0" y="3664"/>
                </a:lnTo>
                <a:lnTo>
                  <a:pt x="0" y="0"/>
                </a:lnTo>
                <a:close/>
              </a:path>
            </a:pathLst>
          </a:custGeom>
          <a:noFill/>
          <a:ln w="936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</a:t>
            </a:r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еречислений </a:t>
            </a:r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со счета </a:t>
            </a:r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40101 в </a:t>
            </a:r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</a:t>
            </a:r>
          </a:p>
          <a:p>
            <a:pPr algn="ctr"/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бюджетной системы Российской Федерации </a:t>
            </a:r>
          </a:p>
          <a:p>
            <a:pPr algn="ctr"/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4 месяца </a:t>
            </a:r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2019-2020 </a:t>
            </a:r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(млрд. руб.)</a:t>
            </a:r>
            <a:endParaRPr lang="ru-RU" alt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6531231"/>
              </p:ext>
            </p:extLst>
          </p:nvPr>
        </p:nvGraphicFramePr>
        <p:xfrm>
          <a:off x="365760" y="1131590"/>
          <a:ext cx="8412480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13485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5"/>
          <p:cNvSpPr txBox="1">
            <a:spLocks/>
          </p:cNvSpPr>
          <p:nvPr/>
        </p:nvSpPr>
        <p:spPr bwMode="auto">
          <a:xfrm>
            <a:off x="1187450" y="190500"/>
            <a:ext cx="2089150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ru-RU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УФК </a:t>
            </a:r>
            <a:endParaRPr lang="en-US" altLang="ru-RU" sz="1000" b="1" dirty="0">
              <a:solidFill>
                <a:srgbClr val="2E75B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ВОРОНЕЖСКОЙ ОБЛАСТИ</a:t>
            </a:r>
            <a:r>
              <a:rPr lang="en-US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www.voronezh.roskazna.ru</a:t>
            </a:r>
            <a:endParaRPr lang="ru-RU" altLang="ru-RU" sz="1000" b="1" dirty="0">
              <a:solidFill>
                <a:srgbClr val="2E75B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1"/>
          <p:cNvSpPr>
            <a:spLocks noChangeArrowheads="1"/>
          </p:cNvSpPr>
          <p:nvPr/>
        </p:nvSpPr>
        <p:spPr bwMode="auto">
          <a:xfrm>
            <a:off x="3851921" y="190500"/>
            <a:ext cx="4824536" cy="869082"/>
          </a:xfrm>
          <a:custGeom>
            <a:avLst/>
            <a:gdLst>
              <a:gd name="T0" fmla="*/ 2147483647 w 25400"/>
              <a:gd name="T1" fmla="*/ 2147483647 h 3664"/>
              <a:gd name="T2" fmla="*/ 2147483647 w 25400"/>
              <a:gd name="T3" fmla="*/ 2147483647 h 3664"/>
              <a:gd name="T4" fmla="*/ 0 w 25400"/>
              <a:gd name="T5" fmla="*/ 2147483647 h 3664"/>
              <a:gd name="T6" fmla="*/ 2147483647 w 25400"/>
              <a:gd name="T7" fmla="*/ 0 h 3664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5400"/>
              <a:gd name="T13" fmla="*/ 0 h 3664"/>
              <a:gd name="T14" fmla="*/ 25400 w 25400"/>
              <a:gd name="T15" fmla="*/ 3664 h 366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400" h="3664">
                <a:moveTo>
                  <a:pt x="0" y="0"/>
                </a:moveTo>
                <a:lnTo>
                  <a:pt x="25400" y="0"/>
                </a:lnTo>
                <a:lnTo>
                  <a:pt x="25400" y="3664"/>
                </a:lnTo>
                <a:lnTo>
                  <a:pt x="0" y="3664"/>
                </a:lnTo>
                <a:lnTo>
                  <a:pt x="0" y="0"/>
                </a:lnTo>
                <a:close/>
              </a:path>
            </a:pathLst>
          </a:custGeom>
          <a:noFill/>
          <a:ln w="936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Соотношение объемов средств, перечисленных в доход</a:t>
            </a:r>
          </a:p>
          <a:p>
            <a:pPr algn="ctr"/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бюджетов со счета 40101 к суммам возвратов и средствам,</a:t>
            </a:r>
          </a:p>
          <a:p>
            <a:pPr algn="ctr"/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привлеченным из бюджетов, по состоянию  </a:t>
            </a:r>
          </a:p>
          <a:p>
            <a:pPr algn="ctr"/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 мая 2020 года (млрд. руб.)</a:t>
            </a:r>
            <a:endParaRPr lang="ru-RU" alt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0133390"/>
              </p:ext>
            </p:extLst>
          </p:nvPr>
        </p:nvGraphicFramePr>
        <p:xfrm>
          <a:off x="107504" y="1275606"/>
          <a:ext cx="8928992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13485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5"/>
          <p:cNvSpPr txBox="1">
            <a:spLocks/>
          </p:cNvSpPr>
          <p:nvPr/>
        </p:nvSpPr>
        <p:spPr bwMode="auto">
          <a:xfrm>
            <a:off x="1187450" y="190500"/>
            <a:ext cx="2089150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ru-RU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УФК </a:t>
            </a:r>
            <a:endParaRPr lang="en-US" altLang="ru-RU" sz="1000" b="1" dirty="0">
              <a:solidFill>
                <a:srgbClr val="2E75B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ВОРОНЕЖСКОЙ ОБЛАСТИ</a:t>
            </a:r>
            <a:r>
              <a:rPr lang="en-US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www.voronezh.roskazna.ru</a:t>
            </a:r>
            <a:endParaRPr lang="ru-RU" altLang="ru-RU" sz="1000" b="1" dirty="0">
              <a:solidFill>
                <a:srgbClr val="2E75B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1"/>
          <p:cNvSpPr>
            <a:spLocks noChangeArrowheads="1"/>
          </p:cNvSpPr>
          <p:nvPr/>
        </p:nvSpPr>
        <p:spPr bwMode="auto">
          <a:xfrm>
            <a:off x="3527425" y="190500"/>
            <a:ext cx="5227638" cy="703263"/>
          </a:xfrm>
          <a:custGeom>
            <a:avLst/>
            <a:gdLst>
              <a:gd name="T0" fmla="*/ 2147483647 w 25400"/>
              <a:gd name="T1" fmla="*/ 2147483647 h 3664"/>
              <a:gd name="T2" fmla="*/ 2147483647 w 25400"/>
              <a:gd name="T3" fmla="*/ 2147483647 h 3664"/>
              <a:gd name="T4" fmla="*/ 0 w 25400"/>
              <a:gd name="T5" fmla="*/ 2147483647 h 3664"/>
              <a:gd name="T6" fmla="*/ 2147483647 w 25400"/>
              <a:gd name="T7" fmla="*/ 0 h 3664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5400"/>
              <a:gd name="T13" fmla="*/ 0 h 3664"/>
              <a:gd name="T14" fmla="*/ 25400 w 25400"/>
              <a:gd name="T15" fmla="*/ 3664 h 366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400" h="3664">
                <a:moveTo>
                  <a:pt x="0" y="0"/>
                </a:moveTo>
                <a:lnTo>
                  <a:pt x="25400" y="0"/>
                </a:lnTo>
                <a:lnTo>
                  <a:pt x="25400" y="3664"/>
                </a:lnTo>
                <a:lnTo>
                  <a:pt x="0" y="3664"/>
                </a:lnTo>
                <a:lnTo>
                  <a:pt x="0" y="0"/>
                </a:lnTo>
                <a:close/>
              </a:path>
            </a:pathLst>
          </a:custGeom>
          <a:noFill/>
          <a:ln w="936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документооборота по доходам </a:t>
            </a:r>
          </a:p>
          <a:p>
            <a:pPr algn="ctr"/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4 месяца 2020 г. (тыс. шт.)</a:t>
            </a:r>
            <a:endParaRPr lang="ru-RU" alt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6729719"/>
              </p:ext>
            </p:extLst>
          </p:nvPr>
        </p:nvGraphicFramePr>
        <p:xfrm>
          <a:off x="331470" y="1131590"/>
          <a:ext cx="8481060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134855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5"/>
          <p:cNvSpPr txBox="1">
            <a:spLocks/>
          </p:cNvSpPr>
          <p:nvPr/>
        </p:nvSpPr>
        <p:spPr bwMode="auto">
          <a:xfrm>
            <a:off x="1187450" y="190500"/>
            <a:ext cx="2089150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ru-RU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УФК </a:t>
            </a:r>
            <a:endParaRPr lang="en-US" altLang="ru-RU" sz="1000" b="1" dirty="0">
              <a:solidFill>
                <a:srgbClr val="2E75B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ВОРОНЕЖСКОЙ ОБЛАСТИ</a:t>
            </a:r>
            <a:r>
              <a:rPr lang="en-US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www.voronezh.roskazna.ru</a:t>
            </a:r>
            <a:endParaRPr lang="ru-RU" altLang="ru-RU" sz="1000" b="1" dirty="0">
              <a:solidFill>
                <a:srgbClr val="2E75B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1"/>
          <p:cNvSpPr>
            <a:spLocks noChangeArrowheads="1"/>
          </p:cNvSpPr>
          <p:nvPr/>
        </p:nvSpPr>
        <p:spPr bwMode="auto">
          <a:xfrm>
            <a:off x="3851920" y="190501"/>
            <a:ext cx="4320480" cy="581050"/>
          </a:xfrm>
          <a:custGeom>
            <a:avLst/>
            <a:gdLst>
              <a:gd name="T0" fmla="*/ 2147483647 w 25400"/>
              <a:gd name="T1" fmla="*/ 2147483647 h 3664"/>
              <a:gd name="T2" fmla="*/ 2147483647 w 25400"/>
              <a:gd name="T3" fmla="*/ 2147483647 h 3664"/>
              <a:gd name="T4" fmla="*/ 0 w 25400"/>
              <a:gd name="T5" fmla="*/ 2147483647 h 3664"/>
              <a:gd name="T6" fmla="*/ 2147483647 w 25400"/>
              <a:gd name="T7" fmla="*/ 0 h 3664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5400"/>
              <a:gd name="T13" fmla="*/ 0 h 3664"/>
              <a:gd name="T14" fmla="*/ 25400 w 25400"/>
              <a:gd name="T15" fmla="*/ 3664 h 366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400" h="3664">
                <a:moveTo>
                  <a:pt x="0" y="0"/>
                </a:moveTo>
                <a:lnTo>
                  <a:pt x="25400" y="0"/>
                </a:lnTo>
                <a:lnTo>
                  <a:pt x="25400" y="3664"/>
                </a:lnTo>
                <a:lnTo>
                  <a:pt x="0" y="3664"/>
                </a:lnTo>
                <a:lnTo>
                  <a:pt x="0" y="0"/>
                </a:lnTo>
                <a:close/>
              </a:path>
            </a:pathLst>
          </a:custGeom>
          <a:noFill/>
          <a:ln w="936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исполнения уточнений и возвратов</a:t>
            </a:r>
          </a:p>
          <a:p>
            <a:pPr algn="ctr"/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4 месяца  2020 г. (тыс. шт.)</a:t>
            </a:r>
            <a:endParaRPr lang="ru-RU" altLang="ru-RU" sz="16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400936"/>
              </p:ext>
            </p:extLst>
          </p:nvPr>
        </p:nvGraphicFramePr>
        <p:xfrm>
          <a:off x="179512" y="1203598"/>
          <a:ext cx="8784976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134855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5"/>
          <p:cNvSpPr txBox="1">
            <a:spLocks/>
          </p:cNvSpPr>
          <p:nvPr/>
        </p:nvSpPr>
        <p:spPr bwMode="auto">
          <a:xfrm>
            <a:off x="1187450" y="190500"/>
            <a:ext cx="2089150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ru-RU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УФК </a:t>
            </a:r>
            <a:endParaRPr lang="en-US" altLang="ru-RU" sz="1000" b="1" dirty="0">
              <a:solidFill>
                <a:srgbClr val="2E75B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ВОРОНЕЖСКОЙ ОБЛАСТИ</a:t>
            </a:r>
            <a:r>
              <a:rPr lang="en-US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www.voronezh.roskazna.ru</a:t>
            </a:r>
            <a:endParaRPr lang="ru-RU" altLang="ru-RU" sz="1000" b="1" dirty="0">
              <a:solidFill>
                <a:srgbClr val="2E75B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1"/>
          <p:cNvSpPr>
            <a:spLocks noChangeArrowheads="1"/>
          </p:cNvSpPr>
          <p:nvPr/>
        </p:nvSpPr>
        <p:spPr bwMode="auto">
          <a:xfrm>
            <a:off x="3851920" y="267494"/>
            <a:ext cx="4392488" cy="720080"/>
          </a:xfrm>
          <a:custGeom>
            <a:avLst/>
            <a:gdLst>
              <a:gd name="T0" fmla="*/ 2147483647 w 25400"/>
              <a:gd name="T1" fmla="*/ 2147483647 h 3664"/>
              <a:gd name="T2" fmla="*/ 2147483647 w 25400"/>
              <a:gd name="T3" fmla="*/ 2147483647 h 3664"/>
              <a:gd name="T4" fmla="*/ 0 w 25400"/>
              <a:gd name="T5" fmla="*/ 2147483647 h 3664"/>
              <a:gd name="T6" fmla="*/ 2147483647 w 25400"/>
              <a:gd name="T7" fmla="*/ 0 h 3664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5400"/>
              <a:gd name="T13" fmla="*/ 0 h 3664"/>
              <a:gd name="T14" fmla="*/ 25400 w 25400"/>
              <a:gd name="T15" fmla="*/ 3664 h 366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400" h="3664">
                <a:moveTo>
                  <a:pt x="0" y="0"/>
                </a:moveTo>
                <a:lnTo>
                  <a:pt x="25400" y="0"/>
                </a:lnTo>
                <a:lnTo>
                  <a:pt x="25400" y="3664"/>
                </a:lnTo>
                <a:lnTo>
                  <a:pt x="0" y="3664"/>
                </a:lnTo>
                <a:lnTo>
                  <a:pt x="0" y="0"/>
                </a:lnTo>
                <a:close/>
              </a:path>
            </a:pathLst>
          </a:custGeom>
          <a:noFill/>
          <a:ln w="936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исполнения уточнений и возвратов </a:t>
            </a:r>
          </a:p>
          <a:p>
            <a:pPr algn="ctr"/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4 месяца 2020 г. (млрд. руб.)</a:t>
            </a:r>
            <a:endParaRPr lang="ru-RU" alt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7095786"/>
              </p:ext>
            </p:extLst>
          </p:nvPr>
        </p:nvGraphicFramePr>
        <p:xfrm>
          <a:off x="251520" y="1203598"/>
          <a:ext cx="8640960" cy="3837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134855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992</TotalTime>
  <Words>423</Words>
  <Application>Microsoft Office PowerPoint</Application>
  <PresentationFormat>Экран (16:9)</PresentationFormat>
  <Paragraphs>86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Полудень Дмитрий Сергеевич</dc:creator>
  <cp:lastModifiedBy>Ярцева Наталия Ивановна</cp:lastModifiedBy>
  <cp:revision>77</cp:revision>
  <cp:lastPrinted>2020-05-19T08:11:33Z</cp:lastPrinted>
  <dcterms:created xsi:type="dcterms:W3CDTF">2019-03-22T14:18:18Z</dcterms:created>
  <dcterms:modified xsi:type="dcterms:W3CDTF">2020-05-20T11:59:10Z</dcterms:modified>
</cp:coreProperties>
</file>